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BCEA70E-B184-4899-80D7-B1152E0FF904}">
  <a:tblStyle styleId="{EBCEA70E-B184-4899-80D7-B1152E0FF90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swald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tat.berkeley.edu/~breiman/RandomForests/cc_home.htm#micro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a8ce11f54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a8ce11f54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4a8ce11f54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4a8ce11f54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4a8ce11f5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4a8ce11f5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MARISSA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a8ce11f5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a8ce11f5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Resources: Location, tools, etc.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a8ce11f5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a8ce11f5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a8ce11f54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a8ce11f54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4a8ce11f54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4a8ce11f54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HANNAH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Test accuracy was very low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Precision score also low (only 9%)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was our worst performing algorithm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Learning rate - goal is to find the minima and the learning rate helps us determine how fast we find that; too big means you can overshoot, too small takes too long to converge, 0.3 close to the middle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Iterations - helps the classifier fit the data; too big means you are likely to overfit, too small and it will underfit; 500 iterations worked well on the homework #1 and so I used it on this data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a8ce11f54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a8ce11f5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MARISSA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Multiclass: </a:t>
            </a:r>
            <a:r>
              <a:rPr lang="en">
                <a:solidFill>
                  <a:srgbClr val="1D1F22"/>
                </a:solidFill>
                <a:highlight>
                  <a:srgbClr val="FFFFFF"/>
                </a:highlight>
              </a:rPr>
              <a:t>uses the cross- entropy loss, that’s supported by the lbfgs solver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Solver: gives you the L2 regularization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state: ensures that you don’t get a different result each time you run the code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a8ce11f54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a8ce11f5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JACOB -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https://www.stat.berkeley.edu/~breiman/RandomForests/cc_home.htm#micro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a8ce11f54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a8ce11f54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MARISSA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Many instances were incorrectly predicted as Lightning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All 3 classifiers did not predict any instances for campfire, children, structure or smoking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Normalizing the data had little effect on accuracies</a:t>
            </a:r>
            <a:endParaRPr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 amt="52000"/>
          </a:blip>
          <a:stretch>
            <a:fillRect/>
          </a:stretch>
        </p:blipFill>
        <p:spPr>
          <a:xfrm>
            <a:off x="-1" y="0"/>
            <a:ext cx="9144002" cy="5143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thewildlifemuseum.org/exhibits/burning-for-wildlife/negative-effects-of-wildfire-on-wildlife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kaggle.com/rtatman/188-million-us-wildfires/hom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61763" y="482450"/>
            <a:ext cx="8520600" cy="93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Wildfires! Are! Hot!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261638" y="3252850"/>
            <a:ext cx="8520600" cy="140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Jacob Paul | Hannah Weber | Marissa Kelley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INFO 4604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12.18.18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1413" y="1532575"/>
            <a:ext cx="1601050" cy="160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Feature Selections &amp; Constraints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000000">
              <a:alpha val="4269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Inclusion of the ‘COMPLEX_NAME’ greatly improves test accuracy but there are many NA instances that need to be dropped. 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Calculating burn time (date contained - date discovered) does increase accuracy slightly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Constraints: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Overall quality (not all columns were completely filled out→ limits our data 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3"/>
          <p:cNvSpPr txBox="1"/>
          <p:nvPr>
            <p:ph type="title"/>
          </p:nvPr>
        </p:nvSpPr>
        <p:spPr>
          <a:xfrm>
            <a:off x="544200" y="2101500"/>
            <a:ext cx="3750300" cy="94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Oswald"/>
                <a:ea typeface="Oswald"/>
                <a:cs typeface="Oswald"/>
                <a:sym typeface="Oswald"/>
              </a:rPr>
              <a:t>Questions?</a:t>
            </a:r>
            <a:endParaRPr sz="6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0" y="3042000"/>
            <a:ext cx="5853300" cy="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https://github.com/marissa-kelley/4604-wildfires-are-hot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descr="Image result for we didn't start the fire" id="129" name="Google Shape;129;p23"/>
          <p:cNvPicPr preferRelativeResize="0"/>
          <p:nvPr/>
        </p:nvPicPr>
        <p:blipFill rotWithShape="1">
          <a:blip r:embed="rId3">
            <a:alphaModFix/>
          </a:blip>
          <a:srcRect b="0" l="21409" r="21069" t="0"/>
          <a:stretch/>
        </p:blipFill>
        <p:spPr>
          <a:xfrm>
            <a:off x="5853300" y="575113"/>
            <a:ext cx="3062600" cy="39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The Problem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4194600" cy="3685200"/>
          </a:xfrm>
          <a:prstGeom prst="rect">
            <a:avLst/>
          </a:prstGeom>
          <a:solidFill>
            <a:srgbClr val="040000">
              <a:alpha val="4462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U.S. wildfire losses during the past 10 years have totaled $5.1 billion (Verisk Analytics) 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Roughly 4.5 million U.S. homes are at high or extreme risk of wildfires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Fires can burn extremely hot and destroy ALL vegetation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Can cause erosion which degrades stream water quality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4761150" y="1174350"/>
            <a:ext cx="4071300" cy="3663300"/>
          </a:xfrm>
          <a:prstGeom prst="rect">
            <a:avLst/>
          </a:prstGeom>
          <a:solidFill>
            <a:srgbClr val="000000">
              <a:alpha val="5077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dk1"/>
                </a:solidFill>
              </a:rPr>
              <a:t>Ways to start a fire:</a:t>
            </a:r>
            <a:endParaRPr sz="1800" u="sng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glass bottle thrown on the side of the road magnifies a ray of sunlight, igniting grass around it.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Kids playing with matches inadvertently start a fire.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campfire is not properly extinguished and spreads.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Sparks from a train ignite grass around the tracks.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controlled burn gets out of control.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Fireworks set a nearby tree on fire.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 cigarette isn't put out and catches a patch of dry grass on fire.</a:t>
            </a:r>
            <a:endParaRPr/>
          </a:p>
        </p:txBody>
      </p:sp>
      <p:sp>
        <p:nvSpPr>
          <p:cNvPr id="65" name="Google Shape;65;p14"/>
          <p:cNvSpPr txBox="1"/>
          <p:nvPr/>
        </p:nvSpPr>
        <p:spPr>
          <a:xfrm>
            <a:off x="66375" y="4837675"/>
            <a:ext cx="9077700" cy="25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accent5"/>
                </a:solidFill>
                <a:hlinkClick r:id="rId3"/>
              </a:rPr>
              <a:t>https://www.thewildlifemuseum.org/exhibits/burning-for-wildlife/negative-effects-of-wildfire-on-wildlife/</a:t>
            </a:r>
            <a:endParaRPr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Significance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61575"/>
            <a:ext cx="4622400" cy="3416400"/>
          </a:xfrm>
          <a:prstGeom prst="rect">
            <a:avLst/>
          </a:prstGeom>
          <a:solidFill>
            <a:srgbClr val="040000">
              <a:alpha val="5000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Predict the causes of the wildfires before they happen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Look via the context of the different states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Help locals be prepared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Help the firefighters be ready with the necessary resources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Provide education and awareness of causes and prevention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2" name="Google Shape;72;p15"/>
          <p:cNvSpPr/>
          <p:nvPr/>
        </p:nvSpPr>
        <p:spPr>
          <a:xfrm>
            <a:off x="5287300" y="730050"/>
            <a:ext cx="3076500" cy="38478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6400" y="730050"/>
            <a:ext cx="3076525" cy="38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Dataset 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rgbClr val="000000">
              <a:alpha val="5077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https://www.kaggle.com/rtatman/188-million-us-wildfires/home</a:t>
            </a:r>
            <a:r>
              <a:rPr lang="en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How it was collected: 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Spatial database of wildfires that occurred in the US from 1992-2015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Originally generated to support the national Fire Program Analysis (FPA) system 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Preprocessing: 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Pulled data out of SQL database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Narrowed instances down to 54,000 from 1.88 million by filtering based on the size class (fires 100 acres and larger)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8056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Features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053875"/>
            <a:ext cx="8373900" cy="4144500"/>
          </a:xfrm>
          <a:prstGeom prst="rect">
            <a:avLst/>
          </a:prstGeom>
          <a:solidFill>
            <a:srgbClr val="000000">
              <a:alpha val="4962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40 original features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 sz="1800">
                <a:solidFill>
                  <a:srgbClr val="FFFFFF"/>
                </a:solidFill>
              </a:rPr>
              <a:t>12 features after dropping features that contained ID numbers or null values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graphicFrame>
        <p:nvGraphicFramePr>
          <p:cNvPr id="86" name="Google Shape;86;p17"/>
          <p:cNvGraphicFramePr/>
          <p:nvPr/>
        </p:nvGraphicFramePr>
        <p:xfrm>
          <a:off x="611450" y="18888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{EBCEA70E-B184-4899-80D7-B1152E0FF904}</a:tableStyleId>
              </a:tblPr>
              <a:tblGrid>
                <a:gridCol w="2044325"/>
                <a:gridCol w="5876775"/>
              </a:tblGrid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Feature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Description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45700" marB="45700" marR="91425" marL="91425"/>
                </a:tc>
              </a:tr>
              <a:tr h="3682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NWCG_REPORTING_AGENCY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FFFFFF"/>
                          </a:solidFill>
                        </a:rPr>
                        <a:t>National Wildlife Coordinating Group (NWCG) Unit Identifier for the agency preparing the fire report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FIRE_YEAR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Year that the fire was discovered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DISCOVERY_DOY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Day of the year that the fire was discovered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FIRE_SIZE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Size of the fire in acres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FIRE_SIZE_CLASS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Size of the fire by category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LATITUDE/LONGITUDE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Geolocation of the fire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OWNER_DESCR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Owner agency of the fire (USFS, BLM etc.)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STATE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State that the fire was located in</a:t>
                      </a:r>
                      <a:endParaRPr sz="1000"/>
                    </a:p>
                  </a:txBody>
                  <a:tcPr marT="45700" marB="45700" marR="91425" marL="91425"/>
                </a:tc>
              </a:tr>
              <a:tr h="299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STAT_CAUSE_DESCR</a:t>
                      </a:r>
                      <a:endParaRPr sz="1000"/>
                    </a:p>
                  </a:txBody>
                  <a:tcPr marT="45700" marB="45700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</a:rPr>
                        <a:t>Cause of the fire (what we are trying to predict)</a:t>
                      </a:r>
                      <a:endParaRPr sz="1000"/>
                    </a:p>
                  </a:txBody>
                  <a:tcPr marT="45700" marB="45700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4258200" cy="3416400"/>
          </a:xfrm>
          <a:prstGeom prst="rect">
            <a:avLst/>
          </a:prstGeom>
          <a:solidFill>
            <a:srgbClr val="080000">
              <a:alpha val="56919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Test accuracy - 0.303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Precision score - 0.093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Best Hyperparameters: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Learning rate (eta0) - 0.3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Iterations (n_iter) - 500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predicted cause - Lightning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feature weights: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Longitude - 54051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Florida - 52985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Oklahoma - 52616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Algorithm 1- Perceptron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525" y="1124712"/>
            <a:ext cx="3922777" cy="39227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Algorithm 2- Logistic Regression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21025"/>
            <a:ext cx="4228800" cy="3585600"/>
          </a:xfrm>
          <a:prstGeom prst="rect">
            <a:avLst/>
          </a:prstGeom>
          <a:solidFill>
            <a:srgbClr val="000000">
              <a:alpha val="5538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Test Accuracy: 0.551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Precision Score: 0.284</a:t>
            </a:r>
            <a:endParaRPr sz="105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Best Hyperparameters: 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Multiclass: Multinomial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Solver: 'lbfgs'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Random State: 123 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predicted cause: Lightning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Feature Weights: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Delaware: 9.292502151752619e-08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New York: 9.81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NWCG Reporting Agency BIA: 8.919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00" name="Google Shape;10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975" y="1017725"/>
            <a:ext cx="4009325" cy="400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Algorithm 3- Random Forest 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05375"/>
            <a:ext cx="4240200" cy="3416400"/>
          </a:xfrm>
          <a:prstGeom prst="rect">
            <a:avLst/>
          </a:prstGeom>
          <a:solidFill>
            <a:srgbClr val="0A0000">
              <a:alpha val="5077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Test accuracy: 0.6033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Precision: 0.3590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Best Hyperparameters: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n_estimators=100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max_depth=100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min_samples_leaf=5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random_state=123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predicted cause: Lightning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Highest feature weights:</a:t>
            </a:r>
            <a:endParaRPr sz="14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Longitude/Latitude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Discovery Date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Containment Date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4425" y="1188950"/>
            <a:ext cx="3820974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8056"/>
            <a:ext cx="422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Oswald"/>
                <a:ea typeface="Oswald"/>
                <a:cs typeface="Oswald"/>
                <a:sym typeface="Oswald"/>
              </a:rPr>
              <a:t>Overall </a:t>
            </a:r>
            <a:r>
              <a:rPr lang="en" sz="3600">
                <a:latin typeface="Oswald"/>
                <a:ea typeface="Oswald"/>
                <a:cs typeface="Oswald"/>
                <a:sym typeface="Oswald"/>
              </a:rPr>
              <a:t>Results</a:t>
            </a:r>
            <a:endParaRPr sz="3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020750"/>
            <a:ext cx="4877400" cy="3021300"/>
          </a:xfrm>
          <a:prstGeom prst="rect">
            <a:avLst/>
          </a:prstGeom>
          <a:solidFill>
            <a:srgbClr val="000000">
              <a:alpha val="5538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Lightning and Arson were the most predicted causes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All classifiers had trouble classifying between the different human-related causes 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Ranking of Classifier Performance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Random Forest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Logistic Regression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 sz="1800">
                <a:solidFill>
                  <a:schemeClr val="dk1"/>
                </a:solidFill>
              </a:rPr>
              <a:t>Perceptron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1512" y="1631951"/>
            <a:ext cx="2915300" cy="187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4025" y="4815775"/>
            <a:ext cx="559975" cy="32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4796516"/>
            <a:ext cx="886625" cy="3662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